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5"/>
  </p:notesMasterIdLst>
  <p:sldIdLst>
    <p:sldId id="256" r:id="rId2"/>
    <p:sldId id="260" r:id="rId3"/>
    <p:sldId id="276" r:id="rId4"/>
    <p:sldId id="261" r:id="rId5"/>
    <p:sldId id="265" r:id="rId6"/>
    <p:sldId id="267" r:id="rId7"/>
    <p:sldId id="257" r:id="rId8"/>
    <p:sldId id="269" r:id="rId9"/>
    <p:sldId id="277" r:id="rId10"/>
    <p:sldId id="278" r:id="rId11"/>
    <p:sldId id="275" r:id="rId12"/>
    <p:sldId id="281" r:id="rId13"/>
    <p:sldId id="282" r:id="rId14"/>
  </p:sldIdLst>
  <p:sldSz cx="9906000" cy="6858000" type="A4"/>
  <p:notesSz cx="6858000" cy="9144000"/>
  <p:defaultTextStyle>
    <a:defPPr>
      <a:defRPr lang="pt-BR"/>
    </a:defPPr>
    <a:lvl1pPr marL="0" algn="l" defTabSz="95782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78911" algn="l" defTabSz="95782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57822" algn="l" defTabSz="95782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436733" algn="l" defTabSz="95782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915645" algn="l" defTabSz="95782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394556" algn="l" defTabSz="95782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873467" algn="l" defTabSz="95782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352378" algn="l" defTabSz="95782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831289" algn="l" defTabSz="95782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254" y="-96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0F59C6-705F-47BA-B536-2787AEF65A4C}" type="datetimeFigureOut">
              <a:rPr lang="pt-BR" smtClean="0"/>
              <a:t>23/09/2019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87B775-35A6-456B-B192-CE848AA680C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997358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87B775-35A6-456B-B192-CE848AA680CD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125675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77850" y="1371601"/>
            <a:ext cx="8505952" cy="1828800"/>
          </a:xfrm>
          <a:ln>
            <a:noFill/>
          </a:ln>
        </p:spPr>
        <p:txBody>
          <a:bodyPr vert="horz" tIns="0" rIns="19157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8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77850" y="3228537"/>
            <a:ext cx="8509254" cy="1752600"/>
          </a:xfrm>
        </p:spPr>
        <p:txBody>
          <a:bodyPr lIns="0" rIns="19157"/>
          <a:lstStyle>
            <a:lvl1pPr marL="0" marR="47891" indent="0" algn="r">
              <a:buNone/>
              <a:defRPr>
                <a:solidFill>
                  <a:schemeClr val="tx1"/>
                </a:solidFill>
              </a:defRPr>
            </a:lvl1pPr>
            <a:lvl2pPr marL="478911" indent="0" algn="ctr">
              <a:buNone/>
            </a:lvl2pPr>
            <a:lvl3pPr marL="957822" indent="0" algn="ctr">
              <a:buNone/>
            </a:lvl3pPr>
            <a:lvl4pPr marL="1436733" indent="0" algn="ctr">
              <a:buNone/>
            </a:lvl4pPr>
            <a:lvl5pPr marL="1915645" indent="0" algn="ctr">
              <a:buNone/>
            </a:lvl5pPr>
            <a:lvl6pPr marL="2394556" indent="0" algn="ctr">
              <a:buNone/>
            </a:lvl6pPr>
            <a:lvl7pPr marL="2873467" indent="0" algn="ctr">
              <a:buNone/>
            </a:lvl7pPr>
            <a:lvl8pPr marL="3352378" indent="0" algn="ctr">
              <a:buNone/>
            </a:lvl8pPr>
            <a:lvl9pPr marL="3831289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1E2D5-CA01-485A-A278-AE7931C92246}" type="datetimeFigureOut">
              <a:rPr lang="pt-BR" smtClean="0"/>
              <a:t>23/09/2019</a:t>
            </a:fld>
            <a:endParaRPr lang="pt-B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D6489-E4DA-4457-B1A7-0233FDD66BC4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1E2D5-CA01-485A-A278-AE7931C92246}" type="datetimeFigureOut">
              <a:rPr lang="pt-BR" smtClean="0"/>
              <a:t>23/09/2019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D6489-E4DA-4457-B1A7-0233FDD66BC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914401"/>
            <a:ext cx="2228850" cy="5211763"/>
          </a:xfrm>
        </p:spPr>
        <p:txBody>
          <a:bodyPr vert="eaVert"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914401"/>
            <a:ext cx="6521450" cy="5211763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1E2D5-CA01-485A-A278-AE7931C92246}" type="datetimeFigureOut">
              <a:rPr lang="pt-BR" smtClean="0"/>
              <a:t>23/09/2019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D6489-E4DA-4457-B1A7-0233FDD66BC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1E2D5-CA01-485A-A278-AE7931C92246}" type="datetimeFigureOut">
              <a:rPr lang="pt-BR" smtClean="0"/>
              <a:t>23/09/2019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D6489-E4DA-4457-B1A7-0233FDD66BC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4548" y="1316736"/>
            <a:ext cx="84201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8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4548" y="2704665"/>
            <a:ext cx="8420100" cy="1509712"/>
          </a:xfrm>
        </p:spPr>
        <p:txBody>
          <a:bodyPr lIns="47891" rIns="47891" anchor="t"/>
          <a:lstStyle>
            <a:lvl1pPr marL="0" indent="0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1E2D5-CA01-485A-A278-AE7931C92246}" type="datetimeFigureOut">
              <a:rPr lang="pt-BR" smtClean="0"/>
              <a:t>23/09/2019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D6489-E4DA-4457-B1A7-0233FDD66BC4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704088"/>
            <a:ext cx="8915400" cy="1143000"/>
          </a:xfrm>
        </p:spPr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920086"/>
            <a:ext cx="4375150" cy="4434840"/>
          </a:xfrm>
        </p:spPr>
        <p:txBody>
          <a:bodyPr/>
          <a:lstStyle>
            <a:lvl1pPr>
              <a:defRPr sz="2700"/>
            </a:lvl1pPr>
            <a:lvl2pPr>
              <a:defRPr sz="26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920086"/>
            <a:ext cx="4375150" cy="4434840"/>
          </a:xfrm>
        </p:spPr>
        <p:txBody>
          <a:bodyPr/>
          <a:lstStyle>
            <a:lvl1pPr>
              <a:defRPr sz="2700"/>
            </a:lvl1pPr>
            <a:lvl2pPr>
              <a:defRPr sz="26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1E2D5-CA01-485A-A278-AE7931C92246}" type="datetimeFigureOut">
              <a:rPr lang="pt-BR" smtClean="0"/>
              <a:t>23/09/2019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D6489-E4DA-4457-B1A7-0233FDD66BC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704088"/>
            <a:ext cx="8915400" cy="1143000"/>
          </a:xfrm>
        </p:spPr>
        <p:txBody>
          <a:bodyPr tIns="47891" anchor="b"/>
          <a:lstStyle>
            <a:lvl1pPr>
              <a:defRPr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855248"/>
            <a:ext cx="4376870" cy="659352"/>
          </a:xfrm>
        </p:spPr>
        <p:txBody>
          <a:bodyPr lIns="47891" tIns="0" rIns="47891" bIns="0" anchor="ctr">
            <a:noAutofit/>
          </a:bodyPr>
          <a:lstStyle>
            <a:lvl1pPr marL="0" indent="0">
              <a:buNone/>
              <a:defRPr sz="26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100" b="1"/>
            </a:lvl2pPr>
            <a:lvl3pPr>
              <a:buNone/>
              <a:defRPr sz="19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5032112" y="1859758"/>
            <a:ext cx="4378590" cy="654843"/>
          </a:xfrm>
        </p:spPr>
        <p:txBody>
          <a:bodyPr lIns="47891" tIns="0" rIns="47891" bIns="0" anchor="ctr"/>
          <a:lstStyle>
            <a:lvl1pPr marL="0" indent="0">
              <a:buNone/>
              <a:defRPr sz="26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100" b="1"/>
            </a:lvl2pPr>
            <a:lvl3pPr>
              <a:buNone/>
              <a:defRPr sz="19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95300" y="2514601"/>
            <a:ext cx="4376870" cy="3845720"/>
          </a:xfrm>
        </p:spPr>
        <p:txBody>
          <a:bodyPr tIns="0"/>
          <a:lstStyle>
            <a:lvl1pPr>
              <a:defRPr sz="23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2" y="2514601"/>
            <a:ext cx="4378590" cy="3845720"/>
          </a:xfrm>
        </p:spPr>
        <p:txBody>
          <a:bodyPr tIns="0"/>
          <a:lstStyle>
            <a:lvl1pPr>
              <a:defRPr sz="23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1E2D5-CA01-485A-A278-AE7931C92246}" type="datetimeFigureOut">
              <a:rPr lang="pt-BR" smtClean="0"/>
              <a:t>23/09/2019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D6489-E4DA-4457-B1A7-0233FDD66BC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1" y="704088"/>
            <a:ext cx="8997950" cy="1143000"/>
          </a:xfrm>
        </p:spPr>
        <p:txBody>
          <a:bodyPr vert="horz" tIns="47891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2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1E2D5-CA01-485A-A278-AE7931C92246}" type="datetimeFigureOut">
              <a:rPr lang="pt-BR" smtClean="0"/>
              <a:t>23/09/2019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D6489-E4DA-4457-B1A7-0233FDD66BC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1E2D5-CA01-485A-A278-AE7931C92246}" type="datetimeFigureOut">
              <a:rPr lang="pt-BR" smtClean="0"/>
              <a:t>23/09/2019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D6489-E4DA-4457-B1A7-0233FDD66BC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2950" y="514352"/>
            <a:ext cx="29718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7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742950" y="1676400"/>
            <a:ext cx="2971800" cy="4572000"/>
          </a:xfrm>
        </p:spPr>
        <p:txBody>
          <a:bodyPr lIns="19157" rIns="19157"/>
          <a:lstStyle>
            <a:lvl1pPr marL="0" indent="0" algn="l">
              <a:buNone/>
              <a:defRPr sz="1500"/>
            </a:lvl1pPr>
            <a:lvl2pPr indent="0" algn="l">
              <a:buNone/>
              <a:defRPr sz="13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872971" y="1676400"/>
            <a:ext cx="5537729" cy="4572000"/>
          </a:xfrm>
        </p:spPr>
        <p:txBody>
          <a:bodyPr tIns="0"/>
          <a:lstStyle>
            <a:lvl1pPr>
              <a:defRPr sz="2900"/>
            </a:lvl1pPr>
            <a:lvl2pPr>
              <a:defRPr sz="2700"/>
            </a:lvl2pPr>
            <a:lvl3pPr>
              <a:defRPr sz="2600"/>
            </a:lvl3pPr>
            <a:lvl4pPr>
              <a:defRPr sz="2100"/>
            </a:lvl4pPr>
            <a:lvl5pPr>
              <a:defRPr sz="19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1E2D5-CA01-485A-A278-AE7931C92246}" type="datetimeFigureOut">
              <a:rPr lang="pt-BR" smtClean="0"/>
              <a:t>23/09/2019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D6489-E4DA-4457-B1A7-0233FDD66BC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429567" y="1108077"/>
            <a:ext cx="569595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671146" y="5359770"/>
            <a:ext cx="168402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400" y="1176997"/>
            <a:ext cx="2397252" cy="1582621"/>
          </a:xfrm>
        </p:spPr>
        <p:txBody>
          <a:bodyPr vert="horz" lIns="47891" tIns="47891" rIns="47891" bIns="47891" anchor="b"/>
          <a:lstStyle>
            <a:lvl1pPr algn="l">
              <a:buNone/>
              <a:defRPr sz="2100" b="1">
                <a:solidFill>
                  <a:schemeClr val="tx2"/>
                </a:solidFill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0400" y="2828786"/>
            <a:ext cx="2393950" cy="2179320"/>
          </a:xfrm>
        </p:spPr>
        <p:txBody>
          <a:bodyPr lIns="67047" rIns="47891" bIns="47891" anchor="t"/>
          <a:lstStyle>
            <a:lvl1pPr marL="0" indent="0" algn="l">
              <a:spcBef>
                <a:spcPts val="262"/>
              </a:spcBef>
              <a:buFontTx/>
              <a:buNone/>
              <a:defRPr sz="1400"/>
            </a:lvl1pPr>
            <a:lvl2pPr>
              <a:defRPr sz="13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1E2D5-CA01-485A-A278-AE7931C92246}" type="datetimeFigureOut">
              <a:rPr lang="pt-BR" smtClean="0"/>
              <a:t>23/09/2019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750300" y="6356351"/>
            <a:ext cx="660400" cy="365125"/>
          </a:xfrm>
        </p:spPr>
        <p:txBody>
          <a:bodyPr/>
          <a:lstStyle/>
          <a:p>
            <a:fld id="{C55D6489-E4DA-4457-B1A7-0233FDD66BC4}" type="slidenum">
              <a:rPr lang="pt-BR" smtClean="0"/>
              <a:t>‹nº›</a:t>
            </a:fld>
            <a:endParaRPr lang="pt-B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776276" y="1199517"/>
            <a:ext cx="500253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4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10319" y="5816600"/>
            <a:ext cx="9926638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5782" tIns="47891" rIns="95782" bIns="47891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746625" y="6219826"/>
            <a:ext cx="5159375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5782" tIns="47891" rIns="95782" bIns="47891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10319" y="-7144"/>
            <a:ext cx="9926638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5782" tIns="47891" rIns="95782" bIns="47891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746625" y="-7143"/>
            <a:ext cx="5159375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5782" tIns="47891" rIns="95782" bIns="47891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95300" y="704088"/>
            <a:ext cx="8915400" cy="1143000"/>
          </a:xfrm>
          <a:prstGeom prst="rect">
            <a:avLst/>
          </a:prstGeom>
        </p:spPr>
        <p:txBody>
          <a:bodyPr vert="horz" lIns="0" tIns="47891" rIns="0" bIns="0" anchor="b">
            <a:normAutofit/>
          </a:bodyPr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95300" y="1935480"/>
            <a:ext cx="8915400" cy="4389120"/>
          </a:xfrm>
          <a:prstGeom prst="rect">
            <a:avLst/>
          </a:prstGeom>
        </p:spPr>
        <p:txBody>
          <a:bodyPr vert="horz" lIns="95782" tIns="47891" rIns="95782" bIns="47891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3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A91E2D5-CA01-485A-A278-AE7931C92246}" type="datetimeFigureOut">
              <a:rPr lang="pt-BR" smtClean="0"/>
              <a:t>23/09/2019</a:t>
            </a:fld>
            <a:endParaRPr lang="pt-B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889251" y="6356351"/>
            <a:ext cx="36322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3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585200" y="6356351"/>
            <a:ext cx="8255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3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55D6489-E4DA-4457-B1A7-0233FDD66BC4}" type="slidenum">
              <a:rPr lang="pt-BR" smtClean="0"/>
              <a:t>‹nº›</a:t>
            </a:fld>
            <a:endParaRPr lang="pt-BR"/>
          </a:p>
        </p:txBody>
      </p:sp>
      <p:grpSp>
        <p:nvGrpSpPr>
          <p:cNvPr id="2" name="Group 1"/>
          <p:cNvGrpSpPr/>
          <p:nvPr/>
        </p:nvGrpSpPr>
        <p:grpSpPr>
          <a:xfrm>
            <a:off x="-20602" y="202408"/>
            <a:ext cx="9945594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52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87347" indent="-287347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70476" indent="-258612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22" indent="-258612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245169" indent="-220299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1532515" indent="-220299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1819862" indent="-220299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426" indent="-191565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98773" indent="-191565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86120" indent="-191565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7891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5782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3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4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5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6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7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8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0246" y="89156"/>
            <a:ext cx="9936246" cy="6857999"/>
          </a:xfrm>
          <a:prstGeom prst="rect">
            <a:avLst/>
          </a:prstGeom>
        </p:spPr>
      </p:pic>
      <p:sp>
        <p:nvSpPr>
          <p:cNvPr id="5" name="Retângulo 4"/>
          <p:cNvSpPr/>
          <p:nvPr/>
        </p:nvSpPr>
        <p:spPr>
          <a:xfrm>
            <a:off x="2021555" y="1442257"/>
            <a:ext cx="5832648" cy="453670"/>
          </a:xfrm>
          <a:prstGeom prst="rect">
            <a:avLst/>
          </a:prstGeom>
          <a:noFill/>
        </p:spPr>
        <p:txBody>
          <a:bodyPr wrap="square" lIns="83521" tIns="41761" rIns="83521" bIns="41761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pt-BR" sz="2400" b="1" dirty="0">
                <a:ln w="50800"/>
                <a:solidFill>
                  <a:schemeClr val="bg1">
                    <a:shade val="50000"/>
                  </a:schemeClr>
                </a:solidFill>
              </a:rPr>
              <a:t>CÂMARA MUNICIPAL </a:t>
            </a:r>
            <a:r>
              <a:rPr lang="pt-BR" sz="24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 DE </a:t>
            </a:r>
            <a:r>
              <a:rPr lang="pt-BR" sz="2400" b="1" dirty="0">
                <a:ln w="50800"/>
                <a:solidFill>
                  <a:schemeClr val="bg1">
                    <a:shade val="50000"/>
                  </a:schemeClr>
                </a:solidFill>
              </a:rPr>
              <a:t>CEREJEIRAS</a:t>
            </a: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9012" y="56008"/>
            <a:ext cx="1065554" cy="1245236"/>
          </a:xfrm>
          <a:prstGeom prst="rect">
            <a:avLst/>
          </a:prstGeom>
        </p:spPr>
      </p:pic>
      <p:sp>
        <p:nvSpPr>
          <p:cNvPr id="13" name="Retângulo 12"/>
          <p:cNvSpPr/>
          <p:nvPr/>
        </p:nvSpPr>
        <p:spPr>
          <a:xfrm>
            <a:off x="3192748" y="2143842"/>
            <a:ext cx="3158082" cy="1746331"/>
          </a:xfrm>
          <a:prstGeom prst="rect">
            <a:avLst/>
          </a:prstGeom>
          <a:noFill/>
        </p:spPr>
        <p:txBody>
          <a:bodyPr wrap="none" lIns="83521" tIns="41761" rIns="83521" bIns="41761">
            <a:spAutoFit/>
          </a:bodyPr>
          <a:lstStyle/>
          <a:p>
            <a:pPr algn="ctr"/>
            <a:r>
              <a:rPr lang="pt-BR" sz="36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CARTA</a:t>
            </a:r>
          </a:p>
          <a:p>
            <a:pPr algn="ctr"/>
            <a:r>
              <a:rPr lang="pt-BR" sz="36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DE SERVIÇO</a:t>
            </a:r>
          </a:p>
          <a:p>
            <a:pPr algn="ctr"/>
            <a:r>
              <a:rPr lang="pt-BR" sz="36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AO USUÁRIO</a:t>
            </a:r>
          </a:p>
        </p:txBody>
      </p:sp>
    </p:spTree>
    <p:extLst>
      <p:ext uri="{BB962C8B-B14F-4D97-AF65-F5344CB8AC3E}">
        <p14:creationId xmlns:p14="http://schemas.microsoft.com/office/powerpoint/2010/main" val="2666322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44488" y="548680"/>
            <a:ext cx="9361040" cy="58939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 smtClean="0"/>
          </a:p>
          <a:p>
            <a:pPr lvl="1" algn="ctr"/>
            <a:r>
              <a:rPr lang="pt-BR" sz="1400" b="1" u="sng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Comissão </a:t>
            </a:r>
            <a:r>
              <a:rPr lang="pt-BR" sz="1400" b="1" u="sng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Permanente de Orçamentos e </a:t>
            </a:r>
            <a:r>
              <a:rPr lang="pt-BR" sz="1400" b="1" u="sng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Finanças</a:t>
            </a:r>
          </a:p>
          <a:p>
            <a:pPr lvl="1"/>
            <a:endParaRPr lang="pt-BR" sz="14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/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Irá opinar obrigatoriamente sobre todas as matérias de caráter financeiro, especialmente se for: </a:t>
            </a:r>
          </a:p>
          <a:p>
            <a:pPr lvl="1" algn="just"/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pt-B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)   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Plano Plurianual; </a:t>
            </a:r>
          </a:p>
          <a:p>
            <a:pPr lvl="1" algn="just"/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pt-B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)   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Diretrizes Orçamentárias; </a:t>
            </a:r>
          </a:p>
          <a:p>
            <a:pPr lvl="1" algn="just"/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pt-B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)   Proposta Orçamentária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pt-B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/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d) </a:t>
            </a:r>
            <a:r>
              <a:rPr lang="pt-B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Proposição 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referente à matéria tributária, abertura de créditos e empréstimos públicos e as matérias que de uma forma direta ou indireta alterem a despesa ou receita do Município, acarretem prejuízo ao erário ou se são de interesse ao crédito e ao patrimônio do Município e </a:t>
            </a:r>
          </a:p>
          <a:p>
            <a:pPr lvl="1" algn="just"/>
            <a:r>
              <a:rPr lang="pt-B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e)  Proposições 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que fixem ou aumente a remuneração do Prefeito, Vice-Prefeito, Vereadores e Secretários Municipais. </a:t>
            </a:r>
          </a:p>
          <a:p>
            <a:pPr lvl="1" algn="just"/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Pode solicitar audiência com outra Comissão, conforme a distribuição das matérias do PPA, LDO e  contas do Município. </a:t>
            </a:r>
            <a:endParaRPr lang="pt-BR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/>
            <a:endParaRPr lang="pt-B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pt-BR"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Composição Atual</a:t>
            </a:r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lvl="1"/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Presidente: </a:t>
            </a:r>
            <a:r>
              <a:rPr lang="pt-BR" sz="1400" dirty="0" err="1">
                <a:latin typeface="Arial" panose="020B0604020202020204" pitchFamily="34" charset="0"/>
                <a:cs typeface="Arial" panose="020B0604020202020204" pitchFamily="34" charset="0"/>
              </a:rPr>
              <a:t>Isair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 Francisco </a:t>
            </a:r>
            <a:r>
              <a:rPr lang="pt-BR" sz="1400" dirty="0" err="1">
                <a:latin typeface="Arial" panose="020B0604020202020204" pitchFamily="34" charset="0"/>
                <a:cs typeface="Arial" panose="020B0604020202020204" pitchFamily="34" charset="0"/>
              </a:rPr>
              <a:t>Baldin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lvl="1"/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Vice-Presidente: José Carlos </a:t>
            </a:r>
            <a:r>
              <a:rPr lang="pt-BR" sz="1400" dirty="0" err="1">
                <a:latin typeface="Arial" panose="020B0604020202020204" pitchFamily="34" charset="0"/>
                <a:cs typeface="Arial" panose="020B0604020202020204" pitchFamily="34" charset="0"/>
              </a:rPr>
              <a:t>Valendorff</a:t>
            </a:r>
            <a:endParaRPr lang="pt-B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Membro: Samuel Carvalho da </a:t>
            </a:r>
            <a:r>
              <a:rPr lang="pt-B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Silva</a:t>
            </a:r>
          </a:p>
          <a:p>
            <a:pPr lvl="1"/>
            <a:endParaRPr lang="pt-B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t-BR" sz="1400" b="1" u="sng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Comissões Temáticas ou Temporárias</a:t>
            </a:r>
          </a:p>
          <a:p>
            <a:endParaRPr lang="pt-BR" sz="1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/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São as comissões formadas para tratar de certo tema, Têm duração temporária, geralmente com término pré-determinado. Atualmente, tem a instalada a Comissão Temporária para reformulação da Lei Orgânica de Cerejeiras</a:t>
            </a:r>
            <a:r>
              <a:rPr lang="pt-BR" sz="1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1"/>
            <a:endParaRPr lang="pt-BR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8692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13855" y="692696"/>
            <a:ext cx="9925356" cy="59708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pt-BR" sz="1800" b="1" u="sng" dirty="0"/>
          </a:p>
          <a:p>
            <a:pPr algn="ctr"/>
            <a:r>
              <a:rPr lang="pt-BR" sz="1400" b="1" u="sng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Comissão </a:t>
            </a:r>
            <a:r>
              <a:rPr lang="pt-BR" sz="1400" b="1" u="sng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Permanente de Educação Saúde e </a:t>
            </a:r>
            <a:r>
              <a:rPr lang="pt-BR" sz="1400" b="1" u="sng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Assistência</a:t>
            </a:r>
          </a:p>
          <a:p>
            <a:pPr algn="ctr"/>
            <a:endParaRPr lang="pt-BR" sz="14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Irá se manifestar sobre todos os projetos e matérias que versem sobre:</a:t>
            </a:r>
          </a:p>
          <a:p>
            <a:pPr lvl="1"/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a)	Assuntos educacionais, artístico- até patrimônio histórico; </a:t>
            </a:r>
          </a:p>
          <a:p>
            <a:pPr lvl="1"/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b)	Desportivo e relacionados à saúde;</a:t>
            </a:r>
          </a:p>
          <a:p>
            <a:pPr lvl="1"/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c)	Saneamento básico e assistência e previdência social em geral.  </a:t>
            </a:r>
          </a:p>
          <a:p>
            <a:pPr lvl="1"/>
            <a:endParaRPr lang="pt-B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pt-BR"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Composição Atual:</a:t>
            </a:r>
          </a:p>
          <a:p>
            <a:pPr lvl="1"/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Presidente: José Carlos </a:t>
            </a:r>
            <a:r>
              <a:rPr lang="pt-BR" sz="1400" dirty="0" err="1">
                <a:latin typeface="Arial" panose="020B0604020202020204" pitchFamily="34" charset="0"/>
                <a:cs typeface="Arial" panose="020B0604020202020204" pitchFamily="34" charset="0"/>
              </a:rPr>
              <a:t>Valendorff</a:t>
            </a:r>
            <a:endParaRPr lang="pt-B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Vice-Presidente: </a:t>
            </a:r>
            <a:r>
              <a:rPr lang="pt-BR" sz="1400" dirty="0" err="1">
                <a:latin typeface="Arial" panose="020B0604020202020204" pitchFamily="34" charset="0"/>
                <a:cs typeface="Arial" panose="020B0604020202020204" pitchFamily="34" charset="0"/>
              </a:rPr>
              <a:t>Isair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 Francisco </a:t>
            </a:r>
            <a:r>
              <a:rPr lang="pt-BR" sz="1400" dirty="0" err="1">
                <a:latin typeface="Arial" panose="020B0604020202020204" pitchFamily="34" charset="0"/>
                <a:cs typeface="Arial" panose="020B0604020202020204" pitchFamily="34" charset="0"/>
              </a:rPr>
              <a:t>Baldin</a:t>
            </a:r>
            <a:endParaRPr lang="pt-B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Membro: Saulo Siqueira de </a:t>
            </a:r>
            <a:r>
              <a:rPr lang="pt-B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Souza</a:t>
            </a:r>
          </a:p>
          <a:p>
            <a:pPr lvl="1"/>
            <a:endParaRPr lang="pt-BR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t-BR" sz="1400" b="1" u="sng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Comissão Permanente de Fiscalização Obras e Serviços Públicos</a:t>
            </a:r>
          </a:p>
          <a:p>
            <a:pPr algn="ctr"/>
            <a:endParaRPr lang="pt-BR" sz="14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Irá opinar nas matérias relacionadas às:</a:t>
            </a:r>
          </a:p>
          <a:p>
            <a:pPr lvl="1"/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a)	Obras, empreendimentos e execução de serviços públicos locais;</a:t>
            </a:r>
          </a:p>
          <a:p>
            <a:pPr lvl="1" algn="just"/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b)	Assuntos ligados às atividades produtivas em geral, oficiais ou particulares e </a:t>
            </a:r>
          </a:p>
          <a:p>
            <a:pPr lvl="1"/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c)	Fiscalizar os atos contábeis, financeiros e orçamentários do Executivo.</a:t>
            </a:r>
          </a:p>
          <a:p>
            <a:pPr lvl="1"/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d)	Aquisição e alienação de imóvel. </a:t>
            </a:r>
          </a:p>
          <a:p>
            <a:pPr lvl="1"/>
            <a:endParaRPr lang="pt-B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pt-BR"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Composição Atual:</a:t>
            </a:r>
          </a:p>
          <a:p>
            <a:pPr lvl="1"/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Presidente: Samuel Carvalho da Silva</a:t>
            </a:r>
          </a:p>
          <a:p>
            <a:pPr lvl="1"/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Vice-Presidente: Valdecir Atílio </a:t>
            </a:r>
            <a:r>
              <a:rPr lang="pt-BR" sz="1400" dirty="0" err="1">
                <a:latin typeface="Arial" panose="020B0604020202020204" pitchFamily="34" charset="0"/>
                <a:cs typeface="Arial" panose="020B0604020202020204" pitchFamily="34" charset="0"/>
              </a:rPr>
              <a:t>Kluch</a:t>
            </a:r>
            <a:endParaRPr lang="pt-B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Membro: </a:t>
            </a:r>
            <a:r>
              <a:rPr lang="pt-BR" sz="1400" dirty="0" err="1">
                <a:latin typeface="Arial" panose="020B0604020202020204" pitchFamily="34" charset="0"/>
                <a:cs typeface="Arial" panose="020B0604020202020204" pitchFamily="34" charset="0"/>
              </a:rPr>
              <a:t>Isair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 Francisco </a:t>
            </a:r>
            <a:r>
              <a:rPr lang="pt-BR" sz="1400" dirty="0" err="1">
                <a:latin typeface="Arial" panose="020B0604020202020204" pitchFamily="34" charset="0"/>
                <a:cs typeface="Arial" panose="020B0604020202020204" pitchFamily="34" charset="0"/>
              </a:rPr>
              <a:t>Baldin</a:t>
            </a:r>
            <a:endParaRPr lang="pt-B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pt-B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pt-BR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8048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28936" y="836712"/>
            <a:ext cx="9577064" cy="61401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b="1" u="sng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ÓRGÃOS DE COMUNICAÇÃO DA CÂMARA MUNICIPAL DE CEREJEIRAS COM O CIDADÃO</a:t>
            </a:r>
          </a:p>
          <a:p>
            <a:endParaRPr lang="pt-B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pt-BR" sz="1600" b="1" u="sng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OUVIDORIA</a:t>
            </a:r>
          </a:p>
          <a:p>
            <a:pPr lvl="1"/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É o setor responsável por estabelecer a comunicação com a sociedade e a Câmara Municipal de Cerejeiras, por meio de recebimento de questionamentos, sugestões, elogios, reclamações, podendo ser de forma física com o comparecimento na </a:t>
            </a:r>
            <a:r>
              <a:rPr lang="pt-B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Câmara, via 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contato telefônico: (69) 3342-4130 e pelo site</a:t>
            </a:r>
            <a:r>
              <a:rPr lang="pt-B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pt-B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pt-B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http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://transparencia.cerejeiras.ro.leg.br/transparencia/index.php?link=aplicacoes/eouv/frmeouv&amp;nomeaplicacao=eouv. </a:t>
            </a:r>
            <a:endParaRPr lang="pt-BR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/>
            <a:r>
              <a:rPr lang="pt-B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Prazo para prestação de informação ao solicitante: 30 dias, prorrogável uma única vez pelo mesmo prazo, mediante justificativa</a:t>
            </a:r>
            <a:r>
              <a:rPr lang="pt-B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1" algn="just"/>
            <a:r>
              <a:rPr lang="pt-B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Todo atendimento feito pela Ouvidoria gera um protocolo de atendimento, para comprovar a solicitação. A Câmara dispõe de formulário para que o cidadão preencha e a solicitação seja formalizada.</a:t>
            </a:r>
            <a:endParaRPr lang="pt-B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pt-BR" sz="1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pt-BR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Ouvidor-Gera</a:t>
            </a:r>
            <a:r>
              <a:rPr lang="pt-B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: Agnaldo do Nascimento Pereira</a:t>
            </a:r>
            <a:r>
              <a:rPr lang="pt-B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1"/>
            <a:endParaRPr lang="pt-B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pt-BR" sz="1600" b="1" u="sng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E-SIC</a:t>
            </a:r>
          </a:p>
          <a:p>
            <a:pPr lvl="1" algn="just"/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É o Sistema Eletrônico do Serviço de Informações ao Cidadão (</a:t>
            </a:r>
            <a:r>
              <a:rPr lang="pt-BR" sz="1400" dirty="0" err="1">
                <a:latin typeface="Arial" panose="020B0604020202020204" pitchFamily="34" charset="0"/>
                <a:cs typeface="Arial" panose="020B0604020202020204" pitchFamily="34" charset="0"/>
              </a:rPr>
              <a:t>e-SIC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), permite que qualquer pessoa, física ou jurídica, encaminhe pedidos de acesso à informação, acompanhe o prazo e receba a resposta da solicitação realizada para órgãos e entidades da administração. O cidadão ainda pode entrar com recursos e apresentar reclamações sem burocracia. </a:t>
            </a:r>
          </a:p>
          <a:p>
            <a:pPr lvl="1"/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Responsável: Kátia </a:t>
            </a:r>
            <a:r>
              <a:rPr lang="pt-BR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Guardia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da Silva.</a:t>
            </a:r>
          </a:p>
          <a:p>
            <a:pPr lvl="1"/>
            <a:endParaRPr lang="pt-BR" sz="14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pt-BR" sz="1600" b="1" u="sng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PROTOCOLO</a:t>
            </a:r>
          </a:p>
          <a:p>
            <a:pPr lvl="1"/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É o setor de recebimento de documentos destinados ao Legislativo, pode ser publicações, projetos de leis, ofícios, dentre outros.</a:t>
            </a:r>
          </a:p>
          <a:p>
            <a:pPr lvl="1"/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Chefe: </a:t>
            </a:r>
            <a:r>
              <a:rPr lang="pt-BR" sz="1400" dirty="0" err="1">
                <a:latin typeface="Arial" panose="020B0604020202020204" pitchFamily="34" charset="0"/>
                <a:cs typeface="Arial" panose="020B0604020202020204" pitchFamily="34" charset="0"/>
              </a:rPr>
              <a:t>Néia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 Souza da Silva.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05428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0" y="332656"/>
            <a:ext cx="9906000" cy="68326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 smtClean="0"/>
          </a:p>
          <a:p>
            <a:endParaRPr lang="pt-BR" dirty="0" smtClean="0"/>
          </a:p>
          <a:p>
            <a:r>
              <a:rPr lang="pt-BR" sz="16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pt-BR" sz="1600" b="1" u="sng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PORTAL TRANSPARÊNCIA</a:t>
            </a:r>
          </a:p>
          <a:p>
            <a:pPr lvl="1"/>
            <a:endParaRPr lang="pt-B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/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É o meio virtual em que qualquer cidadão pode acessar informações sobre a Câmara Municipal de Cerejeiras, obter dados de contratos, leis, atos normativos, remuneração de servidores e vereadores, eventos, atividades dos parlamentares, entre outras informações. </a:t>
            </a:r>
          </a:p>
          <a:p>
            <a:pPr lvl="1" algn="just"/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Para maiores informações, vale a pena acessar nossa página: http://transparencia.cerejeiras.ro.leg.br/transparencia/</a:t>
            </a:r>
          </a:p>
          <a:p>
            <a:pPr lvl="1"/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Chefe: Kátia </a:t>
            </a:r>
            <a:r>
              <a:rPr lang="pt-BR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Guardia</a:t>
            </a:r>
            <a:r>
              <a:rPr lang="pt-B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da Silva.</a:t>
            </a:r>
            <a:endParaRPr lang="pt-B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pt-B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pt-BR" sz="1600" b="1" u="sng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DIVISÃO DE ASSUNTOS E EXPEDIENTES </a:t>
            </a:r>
            <a:r>
              <a:rPr lang="pt-BR" sz="1600" b="1" u="sng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LEGISLATIVOS</a:t>
            </a:r>
          </a:p>
          <a:p>
            <a:pPr lvl="1"/>
            <a:endParaRPr lang="pt-BR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/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É o setor responsável pelo recebimento, andamento e divulgação de matérias legislativas, como projetos de leis propostos pelo Executivo, vereadores, cidadão por meio inciativa popular, indicações, moções, requerimentos, entre outros e realizar atividades de apoio aos trabalhos parlamentares. </a:t>
            </a:r>
          </a:p>
          <a:p>
            <a:pPr lvl="1"/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Diretora: Rafaela Camilo </a:t>
            </a:r>
            <a:r>
              <a:rPr lang="pt-BR" sz="1400" dirty="0" err="1">
                <a:latin typeface="Arial" panose="020B0604020202020204" pitchFamily="34" charset="0"/>
                <a:cs typeface="Arial" panose="020B0604020202020204" pitchFamily="34" charset="0"/>
              </a:rPr>
              <a:t>Mamedes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 de Oliveira</a:t>
            </a:r>
            <a:r>
              <a:rPr lang="pt-B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1"/>
            <a:endParaRPr lang="pt-BR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t-BR" sz="1600" b="1" u="sng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FERRAMENTAS DE ACOMPANHAMENTO DAS ATIVIDADES LEGISLATIVAS</a:t>
            </a:r>
          </a:p>
          <a:p>
            <a:pPr algn="ctr"/>
            <a:endParaRPr lang="pt-BR" sz="14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pt-BR" sz="1400" b="1" u="sng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CONSULTA PÚBLICA DOS PROCESSOS LEGISLATIVOS:</a:t>
            </a:r>
          </a:p>
          <a:p>
            <a:pPr lvl="1"/>
            <a:endParaRPr lang="pt-B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Todos os processos relacionados à atividade legislativa podem ser visualizados na nossa página:</a:t>
            </a:r>
          </a:p>
          <a:p>
            <a:pPr lvl="1"/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http://transparencia.cerejeiras.ro.leg.br/transparencia/index.php?link=aplicacoes/protocolo/frmprotocolo&amp;nomeaplicacao=protocolo&amp;id_menu=4&amp;qt_acessos=20830</a:t>
            </a:r>
          </a:p>
          <a:p>
            <a:pPr lvl="1"/>
            <a:endParaRPr lang="pt-B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pt-BR" sz="1400" b="1" u="sng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AUDIÊNCIAS PÚBLICAS:</a:t>
            </a:r>
          </a:p>
          <a:p>
            <a:pPr lvl="1"/>
            <a:r>
              <a:rPr lang="pt-B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São 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as reuniões feitas com a sociedade, para o conhecimento de matérias de grande relevância e impacto e a fim de ouvir o cidadão, deixar que expresse suas opiniões, sejam esclarecidos assuntos de interesse público. </a:t>
            </a:r>
          </a:p>
          <a:p>
            <a:pPr lvl="1"/>
            <a:endParaRPr lang="pt-BR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pt-BR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1518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9885569" cy="6857999"/>
          </a:xfrm>
          <a:prstGeom prst="rect">
            <a:avLst/>
          </a:prstGeom>
        </p:spPr>
      </p:pic>
      <p:sp>
        <p:nvSpPr>
          <p:cNvPr id="8" name="CaixaDeTexto 7"/>
          <p:cNvSpPr txBox="1"/>
          <p:nvPr/>
        </p:nvSpPr>
        <p:spPr>
          <a:xfrm>
            <a:off x="-44567" y="1412776"/>
            <a:ext cx="991860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Câmara </a:t>
            </a:r>
            <a:r>
              <a:rPr lang="pt-BR" sz="1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Municipal </a:t>
            </a:r>
            <a:r>
              <a:rPr lang="pt-BR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 Cerejeiras</a:t>
            </a:r>
          </a:p>
          <a:p>
            <a:pPr algn="ctr"/>
            <a:r>
              <a:rPr lang="pt-BR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Prédio Governador Jorge Teixeira de Oliveira </a:t>
            </a:r>
          </a:p>
          <a:p>
            <a:pPr algn="ctr"/>
            <a:r>
              <a:rPr lang="pt-BR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Telefone</a:t>
            </a:r>
            <a:r>
              <a:rPr lang="pt-BR" sz="1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(</a:t>
            </a:r>
            <a:r>
              <a:rPr lang="pt-BR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69) 3342- </a:t>
            </a:r>
            <a:r>
              <a:rPr lang="pt-BR" sz="1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2633 e </a:t>
            </a:r>
            <a:r>
              <a:rPr lang="pt-BR" sz="1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pt-BR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69) 3342- 4130</a:t>
            </a:r>
          </a:p>
          <a:p>
            <a:pPr algn="ctr"/>
            <a:r>
              <a:rPr lang="pt-BR" sz="1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E-mail: </a:t>
            </a:r>
            <a:r>
              <a:rPr lang="pt-BR" sz="1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camaradecerejeiras@hotmail.com</a:t>
            </a:r>
          </a:p>
          <a:p>
            <a:pPr algn="ctr"/>
            <a:r>
              <a:rPr lang="pt-BR" sz="1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Horário de atendimento:</a:t>
            </a:r>
          </a:p>
          <a:p>
            <a:pPr algn="ctr"/>
            <a:r>
              <a:rPr lang="pt-BR" sz="1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 07h00 às 13h00, de segunda à sexta</a:t>
            </a:r>
          </a:p>
          <a:p>
            <a:pPr algn="ctr"/>
            <a:r>
              <a:rPr lang="pt-BR" sz="1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Localização</a:t>
            </a:r>
            <a:r>
              <a:rPr lang="pt-BR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Avenida Brasil nº </a:t>
            </a:r>
            <a:r>
              <a:rPr lang="pt-BR" sz="1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2570</a:t>
            </a:r>
            <a:r>
              <a:rPr lang="pt-BR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endParaRPr lang="pt-BR" sz="1800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t-BR" sz="1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Bairro </a:t>
            </a:r>
            <a:r>
              <a:rPr lang="pt-BR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Jardim São Paulo, CEP: 76997-000</a:t>
            </a:r>
          </a:p>
        </p:txBody>
      </p:sp>
    </p:spTree>
    <p:extLst>
      <p:ext uri="{BB962C8B-B14F-4D97-AF65-F5344CB8AC3E}">
        <p14:creationId xmlns:p14="http://schemas.microsoft.com/office/powerpoint/2010/main" val="260403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5" name="Imagem 4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1708" y="620688"/>
            <a:ext cx="8928992" cy="570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69535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95300" y="751263"/>
            <a:ext cx="8915400" cy="5573337"/>
          </a:xfrm>
        </p:spPr>
        <p:txBody>
          <a:bodyPr>
            <a:normAutofit/>
          </a:bodyPr>
          <a:lstStyle/>
          <a:p>
            <a:endParaRPr lang="pt-BR" b="1" dirty="0" smtClean="0"/>
          </a:p>
          <a:p>
            <a:endParaRPr lang="pt-BR" dirty="0"/>
          </a:p>
        </p:txBody>
      </p:sp>
      <p:sp>
        <p:nvSpPr>
          <p:cNvPr id="5" name="Retângulo 4"/>
          <p:cNvSpPr/>
          <p:nvPr/>
        </p:nvSpPr>
        <p:spPr>
          <a:xfrm>
            <a:off x="259396" y="908719"/>
            <a:ext cx="9518140" cy="5916704"/>
          </a:xfrm>
          <a:prstGeom prst="rect">
            <a:avLst/>
          </a:prstGeom>
        </p:spPr>
        <p:txBody>
          <a:bodyPr wrap="square" lIns="83521" tIns="41761" rIns="83521" bIns="41761">
            <a:spAutoFit/>
          </a:bodyPr>
          <a:lstStyle/>
          <a:p>
            <a:endParaRPr lang="pt-BR" b="1" dirty="0" smtClean="0"/>
          </a:p>
          <a:p>
            <a:endParaRPr lang="pt-BR" b="1" dirty="0"/>
          </a:p>
          <a:p>
            <a:endParaRPr lang="pt-BR" b="1" dirty="0" smtClean="0"/>
          </a:p>
          <a:p>
            <a:endParaRPr lang="pt-BR" b="1" dirty="0"/>
          </a:p>
          <a:p>
            <a:r>
              <a:rPr lang="pt-BR" sz="16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lang="pt-BR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 é a Carta de Serviço ao Usuário?</a:t>
            </a:r>
            <a:endParaRPr lang="pt-BR" sz="16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A Carta de Serviços ao </a:t>
            </a:r>
            <a:r>
              <a:rPr lang="pt-B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Usuário 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é um documento elaborado por uma organização pública.</a:t>
            </a:r>
          </a:p>
          <a:p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pt-BR" sz="16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Qual a finalidade da Carta de Serviço ao Usuário?</a:t>
            </a:r>
            <a:endParaRPr lang="pt-BR" sz="16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É a de informar ao cidadão, por meio de uma linguagem simples a acessível, os serviços prestados pelo órgão público, com a disponibilização dos padrões de atendimento. </a:t>
            </a:r>
          </a:p>
          <a:p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pt-BR" sz="16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Qual o respaldo legal da Carta de Serviço ao Usuário?</a:t>
            </a:r>
            <a:endParaRPr lang="pt-BR" sz="16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É a Lei Federal n° 13.460, de 26 de junho de 2017</a:t>
            </a:r>
            <a:r>
              <a:rPr lang="pt-B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32659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59397" y="1196752"/>
            <a:ext cx="9446131" cy="4408598"/>
          </a:xfrm>
          <a:prstGeom prst="rect">
            <a:avLst/>
          </a:prstGeom>
        </p:spPr>
        <p:txBody>
          <a:bodyPr wrap="square" lIns="83521" tIns="41761" rIns="83521" bIns="41761">
            <a:spAutoFit/>
          </a:bodyPr>
          <a:lstStyle/>
          <a:p>
            <a:pPr algn="ctr"/>
            <a:r>
              <a:rPr lang="pt-BR" sz="1600" b="1" u="sng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IDENTIDADE ORGANIZACIONAL</a:t>
            </a:r>
          </a:p>
          <a:p>
            <a:r>
              <a:rPr lang="pt-BR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pt-BR" sz="16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Missão: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pt-B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Legislar 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e Fiscalizar com Transparência, com ênfase no desenvolvimento, para atender os anseios dos munícipes de Cerejeiras.</a:t>
            </a:r>
          </a:p>
          <a:p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pt-B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Visão: </a:t>
            </a:r>
          </a:p>
          <a:p>
            <a:r>
              <a:rPr lang="pt-B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Ser 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referência no Estado de Rondônia, no desenvolvimento da legislação e fiscalização, com ampla participação dos </a:t>
            </a:r>
            <a:r>
              <a:rPr lang="pt-B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cidadãos.</a:t>
            </a:r>
            <a:endParaRPr lang="pt-B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pt-B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Valores:</a:t>
            </a:r>
          </a:p>
          <a:p>
            <a:r>
              <a:rPr lang="pt-BR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Ética, União, Eficiência, Proatividade, Legalidade e transparência</a:t>
            </a:r>
            <a:r>
              <a:rPr lang="pt-B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pt-B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17194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0" y="1110574"/>
            <a:ext cx="9777536" cy="5747426"/>
          </a:xfrm>
          <a:prstGeom prst="rect">
            <a:avLst/>
          </a:prstGeom>
        </p:spPr>
        <p:txBody>
          <a:bodyPr wrap="square" lIns="83521" tIns="41761" rIns="83521" bIns="41761">
            <a:spAutoFit/>
          </a:bodyPr>
          <a:lstStyle/>
          <a:p>
            <a:pPr algn="ctr"/>
            <a:r>
              <a:rPr lang="pt-BR" sz="1600" b="1" u="sng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PODER LEGISLATIVO MUNICIPAL DE CEREJEIRAS</a:t>
            </a:r>
          </a:p>
          <a:p>
            <a:pPr algn="ctr"/>
            <a:endParaRPr lang="pt-B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1400" b="1" u="sng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Legislatura:</a:t>
            </a:r>
            <a:endParaRPr lang="pt-BR" sz="14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É o período de duração do mandato eletivo, que no âmbito municipal é de 4 anos.</a:t>
            </a:r>
          </a:p>
          <a:p>
            <a:r>
              <a:rPr lang="pt-BR" sz="1400" b="1" u="sng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Sessão legislativa:</a:t>
            </a:r>
            <a:endParaRPr lang="pt-BR" sz="14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É o período anual de execução dos trabalhos legislativos.	</a:t>
            </a:r>
          </a:p>
          <a:p>
            <a:r>
              <a:rPr lang="pt-BR" sz="1400" b="1" u="sng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Período Legislativo:</a:t>
            </a:r>
            <a:endParaRPr lang="pt-BR" sz="14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É a divisão da sessão legislativa, cujas as datas de início e término são fixadas a partir do retorno do recesso legislativo. Portanto, são 2 períodos a cada ano.</a:t>
            </a:r>
          </a:p>
          <a:p>
            <a:r>
              <a:rPr lang="pt-BR" sz="1400" b="1" u="sng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Recesso legislativo: </a:t>
            </a:r>
            <a:endParaRPr lang="pt-BR" sz="14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É a pausa anual das sessões ordinárias, ocorre 2 vezes, entre 16 dezembro a 14 de fevereiro e 1° julho a 31 de julho.</a:t>
            </a:r>
          </a:p>
          <a:p>
            <a:r>
              <a:rPr lang="pt-BR" sz="1400" b="1" u="sng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Composição:</a:t>
            </a:r>
            <a:endParaRPr lang="pt-BR" sz="14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Atualmente, o Poder Legislativo Municipal de Cerejeiras é formado por 9 vereadores, conforme critérios estabelecidos na Lei Orgânica e nas Constituições Estadual e Federal. </a:t>
            </a:r>
            <a:endParaRPr lang="pt-BR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t-BR" sz="1600" b="1" u="sng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Vereadores da Câmara Municipal de Cerejeiras:</a:t>
            </a:r>
          </a:p>
          <a:p>
            <a:endParaRPr lang="pt-B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83129" lvl="1" indent="0">
              <a:buNone/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Gabriel Candido de Oliveira</a:t>
            </a:r>
          </a:p>
          <a:p>
            <a:pPr marL="383129" lvl="1" indent="0">
              <a:buNone/>
            </a:pPr>
            <a:r>
              <a:rPr lang="pt-BR" sz="1400" dirty="0" err="1">
                <a:latin typeface="Arial" panose="020B0604020202020204" pitchFamily="34" charset="0"/>
                <a:cs typeface="Arial" panose="020B0604020202020204" pitchFamily="34" charset="0"/>
              </a:rPr>
              <a:t>Ifraim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 Eugenio de Souza</a:t>
            </a:r>
          </a:p>
          <a:p>
            <a:pPr marL="383129" lvl="1" indent="0">
              <a:buNone/>
            </a:pPr>
            <a:r>
              <a:rPr lang="pt-BR" sz="1400" dirty="0" err="1">
                <a:latin typeface="Arial" panose="020B0604020202020204" pitchFamily="34" charset="0"/>
                <a:cs typeface="Arial" panose="020B0604020202020204" pitchFamily="34" charset="0"/>
              </a:rPr>
              <a:t>Isair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 Francisco </a:t>
            </a:r>
            <a:r>
              <a:rPr lang="pt-BR" sz="1400" dirty="0" err="1">
                <a:latin typeface="Arial" panose="020B0604020202020204" pitchFamily="34" charset="0"/>
                <a:cs typeface="Arial" panose="020B0604020202020204" pitchFamily="34" charset="0"/>
              </a:rPr>
              <a:t>Baldin</a:t>
            </a:r>
            <a:endParaRPr lang="pt-B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83129" lvl="1" indent="0">
              <a:buNone/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José Carlos </a:t>
            </a:r>
            <a:r>
              <a:rPr lang="pt-BR" sz="1400" dirty="0" err="1">
                <a:latin typeface="Arial" panose="020B0604020202020204" pitchFamily="34" charset="0"/>
                <a:cs typeface="Arial" panose="020B0604020202020204" pitchFamily="34" charset="0"/>
              </a:rPr>
              <a:t>Valendorff</a:t>
            </a:r>
            <a:endParaRPr lang="pt-B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83129" lvl="1" indent="0">
              <a:buNone/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José Ferreira da Silva</a:t>
            </a:r>
          </a:p>
          <a:p>
            <a:pPr marL="383129" lvl="1" indent="0">
              <a:buNone/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Samuel Carvalho da Silva</a:t>
            </a:r>
          </a:p>
          <a:p>
            <a:pPr marL="383129" lvl="1" indent="0">
              <a:buNone/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Saulo Siqueira de Souza</a:t>
            </a:r>
          </a:p>
          <a:p>
            <a:pPr marL="383129" lvl="1" indent="0">
              <a:buNone/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Valdecir  Atílio </a:t>
            </a:r>
            <a:r>
              <a:rPr lang="pt-BR" sz="1400" dirty="0" err="1">
                <a:latin typeface="Arial" panose="020B0604020202020204" pitchFamily="34" charset="0"/>
                <a:cs typeface="Arial" panose="020B0604020202020204" pitchFamily="34" charset="0"/>
              </a:rPr>
              <a:t>Kluch</a:t>
            </a:r>
            <a:endParaRPr lang="pt-B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83129" lvl="1" indent="0">
              <a:buNone/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Valdecir Sapata Jordão</a:t>
            </a:r>
          </a:p>
          <a:p>
            <a:endParaRPr lang="pt-BR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8307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95300" y="1196752"/>
            <a:ext cx="8922196" cy="5112568"/>
          </a:xfrm>
        </p:spPr>
        <p:txBody>
          <a:bodyPr>
            <a:normAutofit/>
          </a:bodyPr>
          <a:lstStyle/>
          <a:p>
            <a:pPr marL="383129" lvl="1" indent="0">
              <a:buNone/>
            </a:pPr>
            <a:endParaRPr lang="pt-BR" sz="3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83129" lvl="1" indent="0" algn="ctr">
              <a:buNone/>
            </a:pPr>
            <a:r>
              <a:rPr lang="pt-BR" sz="1600" b="1" u="sng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Mesa Diretora Biênio 2019 – </a:t>
            </a:r>
            <a:r>
              <a:rPr lang="pt-BR" sz="1600" b="1" u="sng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2020</a:t>
            </a:r>
          </a:p>
          <a:p>
            <a:pPr marL="383129" lvl="1" indent="0">
              <a:buNone/>
            </a:pPr>
            <a:endParaRPr lang="pt-BR" sz="14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83129" lvl="1" indent="0" algn="just">
              <a:buNone/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A Mesa é o órgão diretor de todos os trabalhos legislativos e administrativos da Câmara. Sendo formada a partir de votação nominal, na data da posse a composição para o primeiro biênio e realização facultativa do segundo biênio até o segundo período do segundo da </a:t>
            </a:r>
            <a:r>
              <a:rPr lang="pt-B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legislatura.</a:t>
            </a:r>
          </a:p>
          <a:p>
            <a:pPr marL="383129" lvl="1" indent="0" algn="just">
              <a:buNone/>
            </a:pPr>
            <a:endParaRPr lang="pt-BR" sz="1400" b="1" u="sng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83129" lvl="1" indent="0" algn="just">
              <a:buNone/>
            </a:pPr>
            <a:r>
              <a:rPr lang="pt-BR" sz="1600" b="1" u="sng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Mesa Diretora atual:</a:t>
            </a:r>
          </a:p>
          <a:p>
            <a:pPr marL="383129" lvl="1" indent="0">
              <a:buNone/>
            </a:pPr>
            <a:endParaRPr lang="pt-BR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83129" lvl="1" indent="0">
              <a:buNone/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Vereador </a:t>
            </a:r>
            <a:r>
              <a:rPr lang="pt-B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Presidente: Gabriel 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Candido de Oliveira</a:t>
            </a:r>
          </a:p>
          <a:p>
            <a:pPr marL="383129" lvl="1" indent="0">
              <a:buNone/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Vereador Vice-Presidente: Valdecir Atílio </a:t>
            </a:r>
            <a:r>
              <a:rPr lang="pt-BR" sz="1400" dirty="0" err="1">
                <a:latin typeface="Arial" panose="020B0604020202020204" pitchFamily="34" charset="0"/>
                <a:cs typeface="Arial" panose="020B0604020202020204" pitchFamily="34" charset="0"/>
              </a:rPr>
              <a:t>Kluch</a:t>
            </a:r>
            <a:endParaRPr lang="pt-B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83129" lvl="1" indent="0">
              <a:buNone/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Vereador 1º Secretário: Samuel Carvalho da Silva</a:t>
            </a:r>
          </a:p>
          <a:p>
            <a:pPr marL="383129" lvl="1" indent="0">
              <a:buNone/>
            </a:pP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Vereador 2º Secretário: José Carlos </a:t>
            </a:r>
            <a:r>
              <a:rPr lang="pt-BR" sz="1400" dirty="0" err="1">
                <a:latin typeface="Arial" panose="020B0604020202020204" pitchFamily="34" charset="0"/>
                <a:cs typeface="Arial" panose="020B0604020202020204" pitchFamily="34" charset="0"/>
              </a:rPr>
              <a:t>Valendorff</a:t>
            </a:r>
            <a:endParaRPr lang="pt-B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21593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272480" y="1052736"/>
            <a:ext cx="9361039" cy="5224206"/>
          </a:xfrm>
          <a:prstGeom prst="rect">
            <a:avLst/>
          </a:prstGeom>
          <a:noFill/>
        </p:spPr>
        <p:txBody>
          <a:bodyPr wrap="square" lIns="83521" tIns="41761" rIns="83521" bIns="41761" rtlCol="0">
            <a:spAutoFit/>
          </a:bodyPr>
          <a:lstStyle/>
          <a:p>
            <a:pPr algn="ctr"/>
            <a:endParaRPr lang="pt-BR" sz="1600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t-BR" sz="1800" b="1" u="sng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SESSÕES DA CÂMARA MUNICIPAL DE CEREJEIRAS: </a:t>
            </a:r>
          </a:p>
          <a:p>
            <a:endParaRPr lang="pt-BR" sz="1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14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Sessões </a:t>
            </a:r>
            <a:r>
              <a:rPr lang="pt-BR"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Ordinárias:</a:t>
            </a:r>
          </a:p>
          <a:p>
            <a:pPr algn="just"/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São as </a:t>
            </a:r>
            <a:r>
              <a:rPr lang="pt-B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reuniões que 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ocorrem durante a Sessão Legislativa, de 15 de fevereiro a 30 de junho e de 1º de agosto a 15 de dezembro, às segundas–feiras, com duração de 03 horas, das 19:00 às 22:00 horas, e composta de:  </a:t>
            </a:r>
          </a:p>
          <a:p>
            <a:pPr algn="just"/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Expediente: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 é o primeiro momento da sessão destinado à leitura da ata da sessão anterior e documentos, como projeto de lei, indicações, entre outros.</a:t>
            </a:r>
          </a:p>
          <a:p>
            <a:pPr algn="just"/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Grande Expediente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: é segundo momento da sessão destinado ao uso da palavra pelos vereadores.</a:t>
            </a:r>
          </a:p>
          <a:p>
            <a:pPr algn="just"/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Ordem do dia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: é o terceiro momento da sessão, em que se discute e vota as matérias pautadas, como os projetos de lei, requerimentos, moções, vetos, entre outras.</a:t>
            </a:r>
          </a:p>
          <a:p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Explicações Finais: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 é o quarto e último momento da sessão, em que os vereadores fazem suas considerações finais.</a:t>
            </a:r>
          </a:p>
          <a:p>
            <a:endParaRPr lang="pt-B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Sessões Extraordinárias:</a:t>
            </a:r>
          </a:p>
          <a:p>
            <a:pPr algn="just"/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São as </a:t>
            </a:r>
            <a:r>
              <a:rPr lang="pt-B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reuniões realizadas 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em qualquer dia e hora da semana, inclusive aos domingos e feriados, ou até após a sessão ordinária. A convocação deve ser feita com antecedência de 3 dias, por meio de ofício de convocação dos vereadores.</a:t>
            </a:r>
          </a:p>
          <a:p>
            <a:endParaRPr lang="pt-B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Sessões Solenes ou </a:t>
            </a:r>
            <a:r>
              <a:rPr lang="pt-BR" sz="14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Especial:</a:t>
            </a:r>
            <a:endParaRPr lang="pt-BR" sz="14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São </a:t>
            </a:r>
            <a:r>
              <a:rPr lang="pt-B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reuniões destinadas a prestarem 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homenagem, empossam vereadores, prefeito, entre outras atividades. Não há expediente e nem ordem do dia, são dispensadas a leitura da ata e verificação de presença dos vereadores e não há tempo pré-determinado para encerrar.</a:t>
            </a:r>
          </a:p>
        </p:txBody>
      </p:sp>
    </p:spTree>
    <p:extLst>
      <p:ext uri="{BB962C8B-B14F-4D97-AF65-F5344CB8AC3E}">
        <p14:creationId xmlns:p14="http://schemas.microsoft.com/office/powerpoint/2010/main" val="2529073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200472" y="1052736"/>
            <a:ext cx="9577064" cy="5101096"/>
          </a:xfrm>
          <a:prstGeom prst="rect">
            <a:avLst/>
          </a:prstGeom>
          <a:noFill/>
        </p:spPr>
        <p:txBody>
          <a:bodyPr wrap="square" lIns="83521" tIns="41761" rIns="83521" bIns="41761" rtlCol="0" anchor="ctr">
            <a:spAutoFit/>
          </a:bodyPr>
          <a:lstStyle/>
          <a:p>
            <a:pPr algn="ctr"/>
            <a:endParaRPr lang="pt-BR" sz="1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pt-BR" sz="1400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t-BR" sz="1600" b="1" u="sng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COMISSÕES PERMANENTES DA CÂMARA MUNICIPAL DE CEREJEIRAS:</a:t>
            </a:r>
          </a:p>
          <a:p>
            <a:endParaRPr lang="pt-B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/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É um órgão técnico que serve para examinar a matéria em tramitação na Câmara Municipal, com estudos, investigar fatos relacionados ao interesse da Administração Pública, ao final, emitir parecer da matéria apreciada. As reuniões das Comissões são públicas.</a:t>
            </a:r>
          </a:p>
          <a:p>
            <a:pPr lvl="1"/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Atualmente, a Câmara de Vereadores de Cerejeiras tem quatro comissões permanentes, cada uma composta por três vereadores. </a:t>
            </a:r>
            <a:endParaRPr lang="pt-BR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ctr">
              <a:lnSpc>
                <a:spcPct val="150000"/>
              </a:lnSpc>
            </a:pPr>
            <a:r>
              <a:rPr lang="pt-BR" sz="1400" b="1" u="sng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Comissão Permanente de Legislação e </a:t>
            </a:r>
            <a:r>
              <a:rPr lang="pt-BR" sz="1400" b="1" u="sng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Justiça</a:t>
            </a:r>
          </a:p>
          <a:p>
            <a:pPr lvl="1" algn="ctr">
              <a:lnSpc>
                <a:spcPct val="150000"/>
              </a:lnSpc>
            </a:pPr>
            <a:endParaRPr lang="pt-BR" sz="14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/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É responsável de apreciar todos os assuntos nos aspectos constitucional e legal, analisa os aspectos lógico e gramatical, para adequar ao bom vocabulário o texto proposto.</a:t>
            </a:r>
          </a:p>
          <a:p>
            <a:pPr lvl="1"/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Tem audiência obrigatória em todos os Projetos de Lei, Decretos e Resoluções que tramitam na Câmara. </a:t>
            </a:r>
          </a:p>
          <a:p>
            <a:pPr lvl="1" algn="just"/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Se concluir pela inconstitucionalidade ou ilegalidade de um projeto, o seu parecer segue para o Plenário para a discussão, só se for rejeitado é que a matéria irá prosseguir.</a:t>
            </a:r>
          </a:p>
          <a:p>
            <a:pPr lvl="1"/>
            <a:endParaRPr lang="pt-B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Composição Atual:</a:t>
            </a:r>
          </a:p>
          <a:p>
            <a:pPr lvl="1"/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Presidente: Valdecir Atílio </a:t>
            </a:r>
            <a:r>
              <a:rPr lang="pt-BR" sz="1400" dirty="0" err="1">
                <a:latin typeface="Arial" panose="020B0604020202020204" pitchFamily="34" charset="0"/>
                <a:cs typeface="Arial" panose="020B0604020202020204" pitchFamily="34" charset="0"/>
              </a:rPr>
              <a:t>Kluch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lvl="1"/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Vice-Presidente: Samuel Carvalho da Silva</a:t>
            </a:r>
          </a:p>
          <a:p>
            <a:pPr lvl="1"/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Membro: Saulo Siqueira de Souza</a:t>
            </a:r>
          </a:p>
          <a:p>
            <a:endParaRPr lang="pt-BR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6411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xo">
  <a:themeElements>
    <a:clrScheme name="Flux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ux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x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524</TotalTime>
  <Words>1286</Words>
  <Application>Microsoft Office PowerPoint</Application>
  <PresentationFormat>Papel A4 (210 x 297 mm)</PresentationFormat>
  <Paragraphs>194</Paragraphs>
  <Slides>13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4" baseType="lpstr">
      <vt:lpstr>Fluxo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User</dc:creator>
  <cp:lastModifiedBy>User</cp:lastModifiedBy>
  <cp:revision>37</cp:revision>
  <dcterms:created xsi:type="dcterms:W3CDTF">2019-09-02T11:56:05Z</dcterms:created>
  <dcterms:modified xsi:type="dcterms:W3CDTF">2019-09-23T15:16:06Z</dcterms:modified>
</cp:coreProperties>
</file>